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83-4781-B718-ECA5F08A3DF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83-4781-B718-ECA5F08A3D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909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0-4378-9F7C-5140442C0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32521297167197"/>
          <c:y val="0.91848588307665935"/>
          <c:w val="0.36863981272435653"/>
          <c:h val="8.1514116923340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What types of programs</a:t>
            </a:r>
            <a:r>
              <a:rPr lang="en-US" baseline="0" dirty="0"/>
              <a:t> do you like to attend?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14092172301992"/>
          <c:y val="0.19574030572795936"/>
          <c:w val="0.80489829396325463"/>
          <c:h val="0.45545183322773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Informational/educational</c:v>
                </c:pt>
                <c:pt idx="1">
                  <c:v>Arts and crafts</c:v>
                </c:pt>
                <c:pt idx="2">
                  <c:v>Entertainment</c:v>
                </c:pt>
                <c:pt idx="3">
                  <c:v>Summer Reading</c:v>
                </c:pt>
                <c:pt idx="4">
                  <c:v>Book Related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492</c:v>
                </c:pt>
                <c:pt idx="1">
                  <c:v>299</c:v>
                </c:pt>
                <c:pt idx="2">
                  <c:v>237</c:v>
                </c:pt>
                <c:pt idx="3">
                  <c:v>288</c:v>
                </c:pt>
                <c:pt idx="4">
                  <c:v>172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B-444C-A899-E8A1970F08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Informational/educational</c:v>
                </c:pt>
                <c:pt idx="1">
                  <c:v>Arts and crafts</c:v>
                </c:pt>
                <c:pt idx="2">
                  <c:v>Entertainment</c:v>
                </c:pt>
                <c:pt idx="3">
                  <c:v>Summer Reading</c:v>
                </c:pt>
                <c:pt idx="4">
                  <c:v>Book Related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160</c:v>
                </c:pt>
                <c:pt idx="1">
                  <c:v>159</c:v>
                </c:pt>
                <c:pt idx="2">
                  <c:v>127</c:v>
                </c:pt>
                <c:pt idx="3">
                  <c:v>216</c:v>
                </c:pt>
                <c:pt idx="4">
                  <c:v>104</c:v>
                </c:pt>
                <c:pt idx="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B-444C-A899-E8A1970F08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Children's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Informational/educational</c:v>
                </c:pt>
                <c:pt idx="1">
                  <c:v>Arts and crafts</c:v>
                </c:pt>
                <c:pt idx="2">
                  <c:v>Entertainment</c:v>
                </c:pt>
                <c:pt idx="3">
                  <c:v>Summer Reading</c:v>
                </c:pt>
                <c:pt idx="4">
                  <c:v>Book Related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275</c:v>
                </c:pt>
                <c:pt idx="1">
                  <c:v>369</c:v>
                </c:pt>
                <c:pt idx="2">
                  <c:v>236</c:v>
                </c:pt>
                <c:pt idx="3">
                  <c:v>392</c:v>
                </c:pt>
                <c:pt idx="4">
                  <c:v>339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CB-444C-A899-E8A1970F0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838256"/>
        <c:axId val="415840552"/>
      </c:barChart>
      <c:catAx>
        <c:axId val="41583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40552"/>
        <c:crosses val="autoZero"/>
        <c:auto val="1"/>
        <c:lblAlgn val="ctr"/>
        <c:lblOffset val="100"/>
        <c:noMultiLvlLbl val="0"/>
      </c:catAx>
      <c:valAx>
        <c:axId val="41584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3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9E-422D-8DA3-C09BF887D9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9E-422D-8DA3-C09BF887D9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9E-422D-8DA3-C09BF887D9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9E-422D-8DA3-C09BF887D9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9E-422D-8DA3-C09BF887D9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9E-422D-8DA3-C09BF887D9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79E-422D-8DA3-C09BF887D9C0}"/>
              </c:ext>
            </c:extLst>
          </c:dPt>
          <c:dLbls>
            <c:dLbl>
              <c:idx val="1"/>
              <c:layout>
                <c:manualLayout>
                  <c:x val="-2.0616933320454608E-2"/>
                  <c:y val="5.5902709916875607E-3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1429"/>
                        <a:gd name="adj2" fmla="val -41327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A79E-422D-8DA3-C09BF887D9C0}"/>
                </c:ext>
              </c:extLst>
            </c:dLbl>
            <c:dLbl>
              <c:idx val="3"/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30370"/>
                        <a:gd name="adj2" fmla="val -85463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A79E-422D-8DA3-C09BF887D9C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Website</c:v>
                </c:pt>
                <c:pt idx="1">
                  <c:v>Facebook</c:v>
                </c:pt>
                <c:pt idx="2">
                  <c:v>Newspaper</c:v>
                </c:pt>
                <c:pt idx="3">
                  <c:v>Email newsletter</c:v>
                </c:pt>
                <c:pt idx="4">
                  <c:v>Signs &amp; flyers</c:v>
                </c:pt>
                <c:pt idx="5">
                  <c:v>Word of mouth</c:v>
                </c:pt>
                <c:pt idx="6">
                  <c:v>Library staff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446</c:v>
                </c:pt>
                <c:pt idx="1">
                  <c:v>188</c:v>
                </c:pt>
                <c:pt idx="2">
                  <c:v>80</c:v>
                </c:pt>
                <c:pt idx="3">
                  <c:v>192</c:v>
                </c:pt>
                <c:pt idx="4">
                  <c:v>555</c:v>
                </c:pt>
                <c:pt idx="5">
                  <c:v>148</c:v>
                </c:pt>
                <c:pt idx="6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F-42AC-9120-B1A108977900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old</a:t>
            </a:r>
            <a:r>
              <a:rPr lang="en-US" baseline="0" dirty="0"/>
              <a:t> are you?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DB-4A15-B202-A94B6B5482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DB-4A15-B202-A94B6B5482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DB-4A15-B202-A94B6B5482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DB-4A15-B202-A94B6B5482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DB-4A15-B202-A94B6B5482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DB-4A15-B202-A94B6B548277}"/>
              </c:ext>
            </c:extLst>
          </c:dPt>
          <c:dLbls>
            <c:dLbl>
              <c:idx val="0"/>
              <c:layout>
                <c:manualLayout>
                  <c:x val="-2.3546533250126268E-2"/>
                  <c:y val="-4.6288230774725585E-3"/>
                </c:manualLayout>
              </c:layout>
              <c:spPr>
                <a:xfrm>
                  <a:off x="2163337" y="602134"/>
                  <a:ext cx="1352709" cy="395434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2806"/>
                        <a:gd name="adj2" fmla="val 7533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505911063249757"/>
                      <c:h val="7.20613383522880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BDB-4A15-B202-A94B6B548277}"/>
                </c:ext>
              </c:extLst>
            </c:dLbl>
            <c:dLbl>
              <c:idx val="2"/>
              <c:layout>
                <c:manualLayout>
                  <c:x val="2.7701803823677799E-3"/>
                  <c:y val="5.78591495087712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DB-4A15-B202-A94B6B548277}"/>
                </c:ext>
              </c:extLst>
            </c:dLbl>
            <c:dLbl>
              <c:idx val="3"/>
              <c:layout>
                <c:manualLayout>
                  <c:x val="-4.9863246882620144E-2"/>
                  <c:y val="8.3317266409401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661745488477685"/>
                      <c:h val="7.42929703046798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BDB-4A15-B202-A94B6B548277}"/>
                </c:ext>
              </c:extLst>
            </c:dLbl>
            <c:dLbl>
              <c:idx val="4"/>
              <c:layout>
                <c:manualLayout>
                  <c:x val="6.3714148794458941E-2"/>
                  <c:y val="9.8360463048140293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661745488477685"/>
                      <c:h val="0.102065362068890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BDB-4A15-B202-A94B6B548277}"/>
                </c:ext>
              </c:extLst>
            </c:dLbl>
            <c:dLbl>
              <c:idx val="5"/>
              <c:layout>
                <c:manualLayout>
                  <c:x val="8.4490501662217277E-2"/>
                  <c:y val="2.314365980350850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06340659333468"/>
                      <c:h val="7.19786043243290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BDB-4A15-B202-A94B6B54827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12 or younger</c:v>
                </c:pt>
                <c:pt idx="1">
                  <c:v>13-18</c:v>
                </c:pt>
                <c:pt idx="2">
                  <c:v>19-24</c:v>
                </c:pt>
                <c:pt idx="3">
                  <c:v>25-45</c:v>
                </c:pt>
                <c:pt idx="4">
                  <c:v>46-64</c:v>
                </c:pt>
                <c:pt idx="5">
                  <c:v>65 or older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49</c:v>
                </c:pt>
                <c:pt idx="1">
                  <c:v>53</c:v>
                </c:pt>
                <c:pt idx="2">
                  <c:v>18</c:v>
                </c:pt>
                <c:pt idx="3">
                  <c:v>386</c:v>
                </c:pt>
                <c:pt idx="4">
                  <c:v>262</c:v>
                </c:pt>
                <c:pt idx="5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4-4970-8767-0D7BE2E3A6B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What languages,</a:t>
            </a:r>
            <a:r>
              <a:rPr lang="en-US" baseline="0" dirty="0"/>
              <a:t> other than English do you speak at home?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Spanish</c:v>
                </c:pt>
                <c:pt idx="1">
                  <c:v>Russian</c:v>
                </c:pt>
                <c:pt idx="2">
                  <c:v>Chinese</c:v>
                </c:pt>
                <c:pt idx="3">
                  <c:v>Vietnamese</c:v>
                </c:pt>
                <c:pt idx="4">
                  <c:v>French</c:v>
                </c:pt>
                <c:pt idx="5">
                  <c:v>German</c:v>
                </c:pt>
                <c:pt idx="6">
                  <c:v>Korean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</c:v>
                </c:pt>
                <c:pt idx="1">
                  <c:v>18</c:v>
                </c:pt>
                <c:pt idx="2">
                  <c:v>20</c:v>
                </c:pt>
                <c:pt idx="3">
                  <c:v>26</c:v>
                </c:pt>
                <c:pt idx="4">
                  <c:v>15</c:v>
                </c:pt>
                <c:pt idx="5">
                  <c:v>13</c:v>
                </c:pt>
                <c:pt idx="6">
                  <c:v>10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F-4B8B-84E5-FE1178816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594728"/>
        <c:axId val="305595056"/>
      </c:barChart>
      <c:catAx>
        <c:axId val="30559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595056"/>
        <c:crosses val="autoZero"/>
        <c:auto val="1"/>
        <c:lblAlgn val="ctr"/>
        <c:lblOffset val="100"/>
        <c:noMultiLvlLbl val="0"/>
      </c:catAx>
      <c:valAx>
        <c:axId val="30559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59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Daily</c:v>
                </c:pt>
                <c:pt idx="1">
                  <c:v>Weekly</c:v>
                </c:pt>
                <c:pt idx="2">
                  <c:v>Monthly</c:v>
                </c:pt>
                <c:pt idx="3">
                  <c:v>Occassionally</c:v>
                </c:pt>
                <c:pt idx="4">
                  <c:v>Never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506</c:v>
                </c:pt>
                <c:pt idx="2">
                  <c:v>272</c:v>
                </c:pt>
                <c:pt idx="3">
                  <c:v>128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D-4B12-8593-E4B14B4A5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362208"/>
        <c:axId val="416435368"/>
      </c:barChart>
      <c:catAx>
        <c:axId val="2973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435368"/>
        <c:crosses val="autoZero"/>
        <c:auto val="1"/>
        <c:lblAlgn val="ctr"/>
        <c:lblOffset val="100"/>
        <c:noMultiLvlLbl val="0"/>
      </c:catAx>
      <c:valAx>
        <c:axId val="41643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6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Customer Service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720</c:v>
                </c:pt>
                <c:pt idx="1">
                  <c:v>174</c:v>
                </c:pt>
                <c:pt idx="2">
                  <c:v>9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F-4109-B95C-FF846953E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1407480"/>
        <c:axId val="301407808"/>
      </c:barChart>
      <c:valAx>
        <c:axId val="30140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407480"/>
        <c:crosses val="autoZero"/>
        <c:crossBetween val="between"/>
      </c:valAx>
      <c:catAx>
        <c:axId val="301407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407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Library</a:t>
            </a:r>
            <a:r>
              <a:rPr lang="en-US" baseline="0" dirty="0"/>
              <a:t> Building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730</c:v>
                </c:pt>
                <c:pt idx="1">
                  <c:v>157</c:v>
                </c:pt>
                <c:pt idx="2">
                  <c:v>22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2-4A94-8ACE-CDF86775D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41768"/>
        <c:axId val="417041440"/>
      </c:barChart>
      <c:catAx>
        <c:axId val="417041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41440"/>
        <c:crosses val="autoZero"/>
        <c:auto val="1"/>
        <c:lblAlgn val="ctr"/>
        <c:lblOffset val="100"/>
        <c:noMultiLvlLbl val="0"/>
      </c:catAx>
      <c:valAx>
        <c:axId val="41704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41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Hours of Operation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424</c:v>
                </c:pt>
                <c:pt idx="1">
                  <c:v>375</c:v>
                </c:pt>
                <c:pt idx="2">
                  <c:v>93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7-4DBB-8D0F-30B030338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8844432"/>
        <c:axId val="305797608"/>
      </c:barChart>
      <c:catAx>
        <c:axId val="22884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797608"/>
        <c:crosses val="autoZero"/>
        <c:auto val="1"/>
        <c:lblAlgn val="ctr"/>
        <c:lblOffset val="100"/>
        <c:noMultiLvlLbl val="0"/>
      </c:catAx>
      <c:valAx>
        <c:axId val="305797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4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Overall</a:t>
            </a:r>
            <a:r>
              <a:rPr lang="en-US" baseline="0" dirty="0"/>
              <a:t> Rating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693</c:v>
                </c:pt>
                <c:pt idx="1">
                  <c:v>205</c:v>
                </c:pt>
                <c:pt idx="2">
                  <c:v>14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1-40D8-BEC6-DD0EBA58C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236680"/>
        <c:axId val="305238320"/>
      </c:barChart>
      <c:catAx>
        <c:axId val="305236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38320"/>
        <c:crosses val="autoZero"/>
        <c:auto val="1"/>
        <c:lblAlgn val="ctr"/>
        <c:lblOffset val="100"/>
        <c:noMultiLvlLbl val="0"/>
      </c:catAx>
      <c:valAx>
        <c:axId val="305238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36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Service</a:t>
            </a:r>
            <a:r>
              <a:rPr lang="en-US" baseline="0" dirty="0"/>
              <a:t> Improvement Comments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More Open Hours</c:v>
                </c:pt>
                <c:pt idx="1">
                  <c:v>Larger Facility</c:v>
                </c:pt>
                <c:pt idx="2">
                  <c:v>Programs</c:v>
                </c:pt>
                <c:pt idx="3">
                  <c:v>Collection </c:v>
                </c:pt>
                <c:pt idx="4">
                  <c:v>Downloadables</c:v>
                </c:pt>
                <c:pt idx="5">
                  <c:v>Network Issues</c:v>
                </c:pt>
                <c:pt idx="6">
                  <c:v>Comfortable Chairs</c:v>
                </c:pt>
                <c:pt idx="7">
                  <c:v>Coffee and Snacks</c:v>
                </c:pt>
                <c:pt idx="8">
                  <c:v>Other</c:v>
                </c:pt>
                <c:pt idx="9">
                  <c:v>No Suggestions/Positive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84</c:v>
                </c:pt>
                <c:pt idx="1">
                  <c:v>63</c:v>
                </c:pt>
                <c:pt idx="2">
                  <c:v>57</c:v>
                </c:pt>
                <c:pt idx="3">
                  <c:v>27</c:v>
                </c:pt>
                <c:pt idx="4">
                  <c:v>21</c:v>
                </c:pt>
                <c:pt idx="5">
                  <c:v>11</c:v>
                </c:pt>
                <c:pt idx="6">
                  <c:v>10</c:v>
                </c:pt>
                <c:pt idx="7">
                  <c:v>9</c:v>
                </c:pt>
                <c:pt idx="8">
                  <c:v>41</c:v>
                </c:pt>
                <c:pt idx="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3-4AEC-8052-759BEB71C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2970752"/>
        <c:axId val="422969768"/>
      </c:barChart>
      <c:catAx>
        <c:axId val="42297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969768"/>
        <c:crosses val="autoZero"/>
        <c:auto val="1"/>
        <c:lblAlgn val="ctr"/>
        <c:lblOffset val="100"/>
        <c:noMultiLvlLbl val="0"/>
      </c:catAx>
      <c:valAx>
        <c:axId val="422969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97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What do</a:t>
            </a:r>
            <a:r>
              <a:rPr lang="en-US" baseline="0" dirty="0"/>
              <a:t> you wish the library provided that it does not provide now?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More Programs</c:v>
                </c:pt>
                <c:pt idx="1">
                  <c:v>Facility Improvements</c:v>
                </c:pt>
                <c:pt idx="2">
                  <c:v>Larger Collection</c:v>
                </c:pt>
                <c:pt idx="3">
                  <c:v>Coffee</c:v>
                </c:pt>
                <c:pt idx="4">
                  <c:v>More E-books</c:v>
                </c:pt>
                <c:pt idx="5">
                  <c:v>More Open Hours</c:v>
                </c:pt>
                <c:pt idx="6">
                  <c:v>Network Improvements</c:v>
                </c:pt>
                <c:pt idx="7">
                  <c:v>More Cultural Passes</c:v>
                </c:pt>
                <c:pt idx="8">
                  <c:v>Other</c:v>
                </c:pt>
                <c:pt idx="9">
                  <c:v>I don't know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66</c:v>
                </c:pt>
                <c:pt idx="1">
                  <c:v>52</c:v>
                </c:pt>
                <c:pt idx="2">
                  <c:v>33</c:v>
                </c:pt>
                <c:pt idx="3">
                  <c:v>12</c:v>
                </c:pt>
                <c:pt idx="4">
                  <c:v>11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37</c:v>
                </c:pt>
                <c:pt idx="9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4-4F78-9362-17447A235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4330984"/>
        <c:axId val="294330656"/>
      </c:barChart>
      <c:catAx>
        <c:axId val="294330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330656"/>
        <c:crosses val="autoZero"/>
        <c:auto val="1"/>
        <c:lblAlgn val="ctr"/>
        <c:lblOffset val="100"/>
        <c:noMultiLvlLbl val="0"/>
      </c:catAx>
      <c:valAx>
        <c:axId val="294330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33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is each of the following library services to you?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Materials</c:v>
                </c:pt>
                <c:pt idx="1">
                  <c:v>Newspapers/Magazines</c:v>
                </c:pt>
                <c:pt idx="2">
                  <c:v>Downloadables</c:v>
                </c:pt>
                <c:pt idx="3">
                  <c:v>Inter-library loans</c:v>
                </c:pt>
                <c:pt idx="4">
                  <c:v>Online Services</c:v>
                </c:pt>
                <c:pt idx="5">
                  <c:v>Reference</c:v>
                </c:pt>
                <c:pt idx="6">
                  <c:v>Copier/Scanner/Printer</c:v>
                </c:pt>
                <c:pt idx="7">
                  <c:v>Computers</c:v>
                </c:pt>
                <c:pt idx="8">
                  <c:v>WiFi</c:v>
                </c:pt>
                <c:pt idx="9">
                  <c:v>Help using technology</c:v>
                </c:pt>
                <c:pt idx="10">
                  <c:v>Read/study/work areas</c:v>
                </c:pt>
                <c:pt idx="11">
                  <c:v>Community Room</c:v>
                </c:pt>
                <c:pt idx="12">
                  <c:v>Adult programs</c:v>
                </c:pt>
                <c:pt idx="13">
                  <c:v>Children's programs</c:v>
                </c:pt>
                <c:pt idx="14">
                  <c:v>Homebound</c:v>
                </c:pt>
                <c:pt idx="15">
                  <c:v>Ballot drop off</c:v>
                </c:pt>
                <c:pt idx="16">
                  <c:v>Overall library services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724</c:v>
                </c:pt>
                <c:pt idx="1">
                  <c:v>109</c:v>
                </c:pt>
                <c:pt idx="2">
                  <c:v>283</c:v>
                </c:pt>
                <c:pt idx="3">
                  <c:v>472</c:v>
                </c:pt>
                <c:pt idx="4">
                  <c:v>467</c:v>
                </c:pt>
                <c:pt idx="5">
                  <c:v>328</c:v>
                </c:pt>
                <c:pt idx="6">
                  <c:v>162</c:v>
                </c:pt>
                <c:pt idx="7">
                  <c:v>238</c:v>
                </c:pt>
                <c:pt idx="8">
                  <c:v>362</c:v>
                </c:pt>
                <c:pt idx="9">
                  <c:v>188</c:v>
                </c:pt>
                <c:pt idx="10">
                  <c:v>339</c:v>
                </c:pt>
                <c:pt idx="11">
                  <c:v>340</c:v>
                </c:pt>
                <c:pt idx="12">
                  <c:v>243</c:v>
                </c:pt>
                <c:pt idx="13">
                  <c:v>452</c:v>
                </c:pt>
                <c:pt idx="14">
                  <c:v>170</c:v>
                </c:pt>
                <c:pt idx="15">
                  <c:v>398</c:v>
                </c:pt>
                <c:pt idx="16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DC-4B9C-A94F-B4E159CBCC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Materials</c:v>
                </c:pt>
                <c:pt idx="1">
                  <c:v>Newspapers/Magazines</c:v>
                </c:pt>
                <c:pt idx="2">
                  <c:v>Downloadables</c:v>
                </c:pt>
                <c:pt idx="3">
                  <c:v>Inter-library loans</c:v>
                </c:pt>
                <c:pt idx="4">
                  <c:v>Online Services</c:v>
                </c:pt>
                <c:pt idx="5">
                  <c:v>Reference</c:v>
                </c:pt>
                <c:pt idx="6">
                  <c:v>Copier/Scanner/Printer</c:v>
                </c:pt>
                <c:pt idx="7">
                  <c:v>Computers</c:v>
                </c:pt>
                <c:pt idx="8">
                  <c:v>WiFi</c:v>
                </c:pt>
                <c:pt idx="9">
                  <c:v>Help using technology</c:v>
                </c:pt>
                <c:pt idx="10">
                  <c:v>Read/study/work areas</c:v>
                </c:pt>
                <c:pt idx="11">
                  <c:v>Community Room</c:v>
                </c:pt>
                <c:pt idx="12">
                  <c:v>Adult programs</c:v>
                </c:pt>
                <c:pt idx="13">
                  <c:v>Children's programs</c:v>
                </c:pt>
                <c:pt idx="14">
                  <c:v>Homebound</c:v>
                </c:pt>
                <c:pt idx="15">
                  <c:v>Ballot drop off</c:v>
                </c:pt>
                <c:pt idx="16">
                  <c:v>Overall library services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128</c:v>
                </c:pt>
                <c:pt idx="1">
                  <c:v>171</c:v>
                </c:pt>
                <c:pt idx="2">
                  <c:v>185</c:v>
                </c:pt>
                <c:pt idx="3">
                  <c:v>159</c:v>
                </c:pt>
                <c:pt idx="4">
                  <c:v>223</c:v>
                </c:pt>
                <c:pt idx="5">
                  <c:v>306</c:v>
                </c:pt>
                <c:pt idx="6">
                  <c:v>187</c:v>
                </c:pt>
                <c:pt idx="7">
                  <c:v>186</c:v>
                </c:pt>
                <c:pt idx="8">
                  <c:v>182</c:v>
                </c:pt>
                <c:pt idx="9">
                  <c:v>198</c:v>
                </c:pt>
                <c:pt idx="10">
                  <c:v>219</c:v>
                </c:pt>
                <c:pt idx="11">
                  <c:v>242</c:v>
                </c:pt>
                <c:pt idx="12">
                  <c:v>237</c:v>
                </c:pt>
                <c:pt idx="13">
                  <c:v>196</c:v>
                </c:pt>
                <c:pt idx="14">
                  <c:v>190</c:v>
                </c:pt>
                <c:pt idx="15">
                  <c:v>222</c:v>
                </c:pt>
                <c:pt idx="16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DC-4B9C-A94F-B4E159CBCC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Materials</c:v>
                </c:pt>
                <c:pt idx="1">
                  <c:v>Newspapers/Magazines</c:v>
                </c:pt>
                <c:pt idx="2">
                  <c:v>Downloadables</c:v>
                </c:pt>
                <c:pt idx="3">
                  <c:v>Inter-library loans</c:v>
                </c:pt>
                <c:pt idx="4">
                  <c:v>Online Services</c:v>
                </c:pt>
                <c:pt idx="5">
                  <c:v>Reference</c:v>
                </c:pt>
                <c:pt idx="6">
                  <c:v>Copier/Scanner/Printer</c:v>
                </c:pt>
                <c:pt idx="7">
                  <c:v>Computers</c:v>
                </c:pt>
                <c:pt idx="8">
                  <c:v>WiFi</c:v>
                </c:pt>
                <c:pt idx="9">
                  <c:v>Help using technology</c:v>
                </c:pt>
                <c:pt idx="10">
                  <c:v>Read/study/work areas</c:v>
                </c:pt>
                <c:pt idx="11">
                  <c:v>Community Room</c:v>
                </c:pt>
                <c:pt idx="12">
                  <c:v>Adult programs</c:v>
                </c:pt>
                <c:pt idx="13">
                  <c:v>Children's programs</c:v>
                </c:pt>
                <c:pt idx="14">
                  <c:v>Homebound</c:v>
                </c:pt>
                <c:pt idx="15">
                  <c:v>Ballot drop off</c:v>
                </c:pt>
                <c:pt idx="16">
                  <c:v>Overall library services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44</c:v>
                </c:pt>
                <c:pt idx="1">
                  <c:v>239</c:v>
                </c:pt>
                <c:pt idx="2">
                  <c:v>192</c:v>
                </c:pt>
                <c:pt idx="3">
                  <c:v>102</c:v>
                </c:pt>
                <c:pt idx="4">
                  <c:v>104</c:v>
                </c:pt>
                <c:pt idx="5">
                  <c:v>155</c:v>
                </c:pt>
                <c:pt idx="6">
                  <c:v>186</c:v>
                </c:pt>
                <c:pt idx="7">
                  <c:v>174</c:v>
                </c:pt>
                <c:pt idx="8">
                  <c:v>140</c:v>
                </c:pt>
                <c:pt idx="9">
                  <c:v>173</c:v>
                </c:pt>
                <c:pt idx="10">
                  <c:v>182</c:v>
                </c:pt>
                <c:pt idx="11">
                  <c:v>158</c:v>
                </c:pt>
                <c:pt idx="12">
                  <c:v>213</c:v>
                </c:pt>
                <c:pt idx="13">
                  <c:v>82</c:v>
                </c:pt>
                <c:pt idx="14">
                  <c:v>113</c:v>
                </c:pt>
                <c:pt idx="15">
                  <c:v>121</c:v>
                </c:pt>
                <c:pt idx="1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DC-4B9C-A94F-B4E159CBCC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Materials</c:v>
                </c:pt>
                <c:pt idx="1">
                  <c:v>Newspapers/Magazines</c:v>
                </c:pt>
                <c:pt idx="2">
                  <c:v>Downloadables</c:v>
                </c:pt>
                <c:pt idx="3">
                  <c:v>Inter-library loans</c:v>
                </c:pt>
                <c:pt idx="4">
                  <c:v>Online Services</c:v>
                </c:pt>
                <c:pt idx="5">
                  <c:v>Reference</c:v>
                </c:pt>
                <c:pt idx="6">
                  <c:v>Copier/Scanner/Printer</c:v>
                </c:pt>
                <c:pt idx="7">
                  <c:v>Computers</c:v>
                </c:pt>
                <c:pt idx="8">
                  <c:v>WiFi</c:v>
                </c:pt>
                <c:pt idx="9">
                  <c:v>Help using technology</c:v>
                </c:pt>
                <c:pt idx="10">
                  <c:v>Read/study/work areas</c:v>
                </c:pt>
                <c:pt idx="11">
                  <c:v>Community Room</c:v>
                </c:pt>
                <c:pt idx="12">
                  <c:v>Adult programs</c:v>
                </c:pt>
                <c:pt idx="13">
                  <c:v>Children's programs</c:v>
                </c:pt>
                <c:pt idx="14">
                  <c:v>Homebound</c:v>
                </c:pt>
                <c:pt idx="15">
                  <c:v>Ballot drop off</c:v>
                </c:pt>
                <c:pt idx="16">
                  <c:v>Overall library services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14</c:v>
                </c:pt>
                <c:pt idx="1">
                  <c:v>227</c:v>
                </c:pt>
                <c:pt idx="2">
                  <c:v>179</c:v>
                </c:pt>
                <c:pt idx="3">
                  <c:v>87</c:v>
                </c:pt>
                <c:pt idx="4">
                  <c:v>78</c:v>
                </c:pt>
                <c:pt idx="5">
                  <c:v>79</c:v>
                </c:pt>
                <c:pt idx="6">
                  <c:v>299</c:v>
                </c:pt>
                <c:pt idx="7">
                  <c:v>247</c:v>
                </c:pt>
                <c:pt idx="8">
                  <c:v>171</c:v>
                </c:pt>
                <c:pt idx="9">
                  <c:v>264</c:v>
                </c:pt>
                <c:pt idx="10">
                  <c:v>117</c:v>
                </c:pt>
                <c:pt idx="11">
                  <c:v>108</c:v>
                </c:pt>
                <c:pt idx="12">
                  <c:v>137</c:v>
                </c:pt>
                <c:pt idx="13">
                  <c:v>91</c:v>
                </c:pt>
                <c:pt idx="14">
                  <c:v>184</c:v>
                </c:pt>
                <c:pt idx="15">
                  <c:v>83</c:v>
                </c:pt>
                <c:pt idx="1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DC-4B9C-A94F-B4E159CBCC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Materials</c:v>
                </c:pt>
                <c:pt idx="1">
                  <c:v>Newspapers/Magazines</c:v>
                </c:pt>
                <c:pt idx="2">
                  <c:v>Downloadables</c:v>
                </c:pt>
                <c:pt idx="3">
                  <c:v>Inter-library loans</c:v>
                </c:pt>
                <c:pt idx="4">
                  <c:v>Online Services</c:v>
                </c:pt>
                <c:pt idx="5">
                  <c:v>Reference</c:v>
                </c:pt>
                <c:pt idx="6">
                  <c:v>Copier/Scanner/Printer</c:v>
                </c:pt>
                <c:pt idx="7">
                  <c:v>Computers</c:v>
                </c:pt>
                <c:pt idx="8">
                  <c:v>WiFi</c:v>
                </c:pt>
                <c:pt idx="9">
                  <c:v>Help using technology</c:v>
                </c:pt>
                <c:pt idx="10">
                  <c:v>Read/study/work areas</c:v>
                </c:pt>
                <c:pt idx="11">
                  <c:v>Community Room</c:v>
                </c:pt>
                <c:pt idx="12">
                  <c:v>Adult programs</c:v>
                </c:pt>
                <c:pt idx="13">
                  <c:v>Children's programs</c:v>
                </c:pt>
                <c:pt idx="14">
                  <c:v>Homebound</c:v>
                </c:pt>
                <c:pt idx="15">
                  <c:v>Ballot drop off</c:v>
                </c:pt>
                <c:pt idx="16">
                  <c:v>Overall library services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2</c:v>
                </c:pt>
                <c:pt idx="1">
                  <c:v>28</c:v>
                </c:pt>
                <c:pt idx="2">
                  <c:v>47</c:v>
                </c:pt>
                <c:pt idx="3">
                  <c:v>69</c:v>
                </c:pt>
                <c:pt idx="4">
                  <c:v>24</c:v>
                </c:pt>
                <c:pt idx="5">
                  <c:v>26</c:v>
                </c:pt>
                <c:pt idx="6">
                  <c:v>57</c:v>
                </c:pt>
                <c:pt idx="7">
                  <c:v>46</c:v>
                </c:pt>
                <c:pt idx="8">
                  <c:v>34</c:v>
                </c:pt>
                <c:pt idx="9">
                  <c:v>69</c:v>
                </c:pt>
                <c:pt idx="10">
                  <c:v>34</c:v>
                </c:pt>
                <c:pt idx="11">
                  <c:v>38</c:v>
                </c:pt>
                <c:pt idx="12">
                  <c:v>55</c:v>
                </c:pt>
                <c:pt idx="13">
                  <c:v>74</c:v>
                </c:pt>
                <c:pt idx="14">
                  <c:v>219</c:v>
                </c:pt>
                <c:pt idx="15">
                  <c:v>67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DC-4B9C-A94F-B4E159CBC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362624"/>
        <c:axId val="428359016"/>
      </c:barChart>
      <c:catAx>
        <c:axId val="4283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359016"/>
        <c:crosses val="autoZero"/>
        <c:auto val="1"/>
        <c:lblAlgn val="ctr"/>
        <c:lblOffset val="100"/>
        <c:noMultiLvlLbl val="0"/>
      </c:catAx>
      <c:valAx>
        <c:axId val="42835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36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80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1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90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1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2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3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2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8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BAA0D-46D5-4674-94E2-51653DF282C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12F953-77AB-44A7-9C8F-D9B1918F9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A2D24-BD55-48E7-8404-FCBB05DB49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Happy Valley Library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67F3A-F740-454E-BBFA-B77821D56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2018 Survey</a:t>
            </a:r>
          </a:p>
          <a:p>
            <a:r>
              <a:rPr lang="en-US" sz="4000" dirty="0"/>
              <a:t>960 Responses</a:t>
            </a:r>
          </a:p>
        </p:txBody>
      </p:sp>
    </p:spTree>
    <p:extLst>
      <p:ext uri="{BB962C8B-B14F-4D97-AF65-F5344CB8AC3E}">
        <p14:creationId xmlns:p14="http://schemas.microsoft.com/office/powerpoint/2010/main" val="24301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F074-DA97-4264-8EED-B74C3B66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930" y="365125"/>
            <a:ext cx="10407869" cy="511437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Survey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42375CF-0970-44DC-9FE5-807E798B4F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621218"/>
              </p:ext>
            </p:extLst>
          </p:nvPr>
        </p:nvGraphicFramePr>
        <p:xfrm>
          <a:off x="258266" y="1779940"/>
          <a:ext cx="4432397" cy="430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C78CC2F-1311-41F5-B0EC-C6F89A508A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2817462"/>
              </p:ext>
            </p:extLst>
          </p:nvPr>
        </p:nvGraphicFramePr>
        <p:xfrm>
          <a:off x="5800507" y="1779940"/>
          <a:ext cx="5053630" cy="439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E08B56-F577-4375-BD27-54697D643922}"/>
              </a:ext>
            </a:extLst>
          </p:cNvPr>
          <p:cNvSpPr txBox="1"/>
          <p:nvPr/>
        </p:nvSpPr>
        <p:spPr>
          <a:xfrm>
            <a:off x="838200" y="1336916"/>
            <a:ext cx="5121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you have a library card?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D3B9B6-3B49-4368-A63A-45ED1D236773}"/>
              </a:ext>
            </a:extLst>
          </p:cNvPr>
          <p:cNvSpPr txBox="1"/>
          <p:nvPr/>
        </p:nvSpPr>
        <p:spPr>
          <a:xfrm>
            <a:off x="6505502" y="1336916"/>
            <a:ext cx="387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often do you visit the library?</a:t>
            </a:r>
          </a:p>
        </p:txBody>
      </p:sp>
    </p:spTree>
    <p:extLst>
      <p:ext uri="{BB962C8B-B14F-4D97-AF65-F5344CB8AC3E}">
        <p14:creationId xmlns:p14="http://schemas.microsoft.com/office/powerpoint/2010/main" val="118262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FB9E-1A1D-45BB-99A2-FB90D277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0983"/>
            <a:ext cx="10515600" cy="606030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Survey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1FE9D5E-33C9-4F4D-899E-C2FA482F87B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1598320"/>
              </p:ext>
            </p:extLst>
          </p:nvPr>
        </p:nvGraphicFramePr>
        <p:xfrm>
          <a:off x="421991" y="1349529"/>
          <a:ext cx="5146390" cy="211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4E22C0F-CA4E-4E78-92E5-CB62EE8BA1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2077446"/>
              </p:ext>
            </p:extLst>
          </p:nvPr>
        </p:nvGraphicFramePr>
        <p:xfrm>
          <a:off x="6172200" y="1349529"/>
          <a:ext cx="5181600" cy="211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B36C943-4802-4190-A41E-19D22F30A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648629"/>
              </p:ext>
            </p:extLst>
          </p:nvPr>
        </p:nvGraphicFramePr>
        <p:xfrm>
          <a:off x="567158" y="3802284"/>
          <a:ext cx="5001223" cy="233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4F80312-7DCA-49FD-A7B8-B7CB03A40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767676"/>
              </p:ext>
            </p:extLst>
          </p:nvPr>
        </p:nvGraphicFramePr>
        <p:xfrm>
          <a:off x="6172200" y="3755985"/>
          <a:ext cx="5181600" cy="238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6956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6428-7BF1-4130-8E74-10B955EC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3447"/>
          </a:xfrm>
        </p:spPr>
        <p:txBody>
          <a:bodyPr>
            <a:normAutofit/>
          </a:bodyPr>
          <a:lstStyle/>
          <a:p>
            <a:r>
              <a:rPr lang="en-US" dirty="0"/>
              <a:t>Library Survey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F8F38D-1293-4AD2-8DF8-71A23043A7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3025411"/>
              </p:ext>
            </p:extLst>
          </p:nvPr>
        </p:nvGraphicFramePr>
        <p:xfrm>
          <a:off x="383908" y="1232704"/>
          <a:ext cx="5046651" cy="494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42594CF-3CDF-4124-A8A4-A20D8C3086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5064825"/>
              </p:ext>
            </p:extLst>
          </p:nvPr>
        </p:nvGraphicFramePr>
        <p:xfrm>
          <a:off x="6254217" y="614253"/>
          <a:ext cx="5193233" cy="556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01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61D6-2E1D-4244-B405-8A30500C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6125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Survey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D09F05-5128-425D-A8C4-CA1C73B06F6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0769442"/>
              </p:ext>
            </p:extLst>
          </p:nvPr>
        </p:nvGraphicFramePr>
        <p:xfrm>
          <a:off x="457201" y="1053296"/>
          <a:ext cx="11308466" cy="527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56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28089-75AD-4032-ABDB-30B8D7AC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608157" cy="572424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Survey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3E6829B-CFE6-4DCF-96E4-E6510FDD0B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4675977"/>
              </p:ext>
            </p:extLst>
          </p:nvPr>
        </p:nvGraphicFramePr>
        <p:xfrm>
          <a:off x="537472" y="1019176"/>
          <a:ext cx="5741175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7BD1C48-E5B3-4560-98A6-19B6AB6319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8446597"/>
              </p:ext>
            </p:extLst>
          </p:nvPr>
        </p:nvGraphicFramePr>
        <p:xfrm>
          <a:off x="6645105" y="1633356"/>
          <a:ext cx="4927988" cy="454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0C705F8-CB68-46B3-B282-0F84078AF588}"/>
              </a:ext>
            </a:extLst>
          </p:cNvPr>
          <p:cNvSpPr txBox="1"/>
          <p:nvPr/>
        </p:nvSpPr>
        <p:spPr>
          <a:xfrm>
            <a:off x="7077875" y="516530"/>
            <a:ext cx="408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find out about programs?</a:t>
            </a:r>
          </a:p>
        </p:txBody>
      </p:sp>
    </p:spTree>
    <p:extLst>
      <p:ext uri="{BB962C8B-B14F-4D97-AF65-F5344CB8AC3E}">
        <p14:creationId xmlns:p14="http://schemas.microsoft.com/office/powerpoint/2010/main" val="377049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916C-3256-4A18-AE79-2DD33D1C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723"/>
          </a:xfrm>
        </p:spPr>
        <p:txBody>
          <a:bodyPr>
            <a:normAutofit fontScale="90000"/>
          </a:bodyPr>
          <a:lstStyle/>
          <a:p>
            <a:r>
              <a:rPr lang="en-US" dirty="0"/>
              <a:t>Library Survey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9E7B77-01CB-420C-BE94-AA00B2C5A54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6631910"/>
              </p:ext>
            </p:extLst>
          </p:nvPr>
        </p:nvGraphicFramePr>
        <p:xfrm>
          <a:off x="838200" y="1140107"/>
          <a:ext cx="4584539" cy="548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40D2708-F476-4117-A267-FB77690C39B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8910296"/>
              </p:ext>
            </p:extLst>
          </p:nvPr>
        </p:nvGraphicFramePr>
        <p:xfrm>
          <a:off x="6188660" y="1140107"/>
          <a:ext cx="5165140" cy="419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271FFCF-94B2-4424-86BD-0069D2F0A858}"/>
              </a:ext>
            </a:extLst>
          </p:cNvPr>
          <p:cNvSpPr txBox="1"/>
          <p:nvPr/>
        </p:nvSpPr>
        <p:spPr>
          <a:xfrm>
            <a:off x="8003893" y="5584785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20% of total responses</a:t>
            </a:r>
          </a:p>
        </p:txBody>
      </p:sp>
    </p:spTree>
    <p:extLst>
      <p:ext uri="{BB962C8B-B14F-4D97-AF65-F5344CB8AC3E}">
        <p14:creationId xmlns:p14="http://schemas.microsoft.com/office/powerpoint/2010/main" val="1645864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114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Happy Valley Library</vt:lpstr>
      <vt:lpstr>Library Survey</vt:lpstr>
      <vt:lpstr>Library Survey</vt:lpstr>
      <vt:lpstr>Library Survey</vt:lpstr>
      <vt:lpstr>Library Survey</vt:lpstr>
      <vt:lpstr>Library Survey</vt:lpstr>
      <vt:lpstr>Library Survey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Valley Library</dc:title>
  <dc:creator>Doris Grolbert</dc:creator>
  <cp:lastModifiedBy>Doris Grolbert</cp:lastModifiedBy>
  <cp:revision>29</cp:revision>
  <cp:lastPrinted>2018-04-05T18:39:40Z</cp:lastPrinted>
  <dcterms:created xsi:type="dcterms:W3CDTF">2018-04-04T21:05:50Z</dcterms:created>
  <dcterms:modified xsi:type="dcterms:W3CDTF">2018-04-11T00:57:39Z</dcterms:modified>
</cp:coreProperties>
</file>