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7010400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76" y="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C83-4781-B718-ECA5F08A3DF9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C83-4781-B718-ECA5F08A3DF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909</c:v>
                </c:pt>
                <c:pt idx="1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20-4378-9F7C-5140442C09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132521297167197"/>
          <c:y val="0.91848588307665935"/>
          <c:w val="0.36863981272435653"/>
          <c:h val="8.15141169233406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What types of programs</a:t>
            </a:r>
            <a:r>
              <a:rPr lang="en-US" baseline="0" dirty="0"/>
              <a:t> do you like to attend?</a:t>
            </a:r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6814092172301992"/>
          <c:y val="0.19574030572795936"/>
          <c:w val="0.80489829396325463"/>
          <c:h val="0.455451833227732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Adult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Informational/educational</c:v>
                </c:pt>
                <c:pt idx="1">
                  <c:v>Arts and crafts</c:v>
                </c:pt>
                <c:pt idx="2">
                  <c:v>Entertainment</c:v>
                </c:pt>
                <c:pt idx="3">
                  <c:v>Summer Reading</c:v>
                </c:pt>
                <c:pt idx="4">
                  <c:v>Book Related</c:v>
                </c:pt>
                <c:pt idx="5">
                  <c:v>Other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492</c:v>
                </c:pt>
                <c:pt idx="1">
                  <c:v>299</c:v>
                </c:pt>
                <c:pt idx="2">
                  <c:v>237</c:v>
                </c:pt>
                <c:pt idx="3">
                  <c:v>288</c:v>
                </c:pt>
                <c:pt idx="4">
                  <c:v>172</c:v>
                </c:pt>
                <c:pt idx="5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CB-444C-A899-E8A1970F086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Teen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Informational/educational</c:v>
                </c:pt>
                <c:pt idx="1">
                  <c:v>Arts and crafts</c:v>
                </c:pt>
                <c:pt idx="2">
                  <c:v>Entertainment</c:v>
                </c:pt>
                <c:pt idx="3">
                  <c:v>Summer Reading</c:v>
                </c:pt>
                <c:pt idx="4">
                  <c:v>Book Related</c:v>
                </c:pt>
                <c:pt idx="5">
                  <c:v>Other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160</c:v>
                </c:pt>
                <c:pt idx="1">
                  <c:v>159</c:v>
                </c:pt>
                <c:pt idx="2">
                  <c:v>127</c:v>
                </c:pt>
                <c:pt idx="3">
                  <c:v>216</c:v>
                </c:pt>
                <c:pt idx="4">
                  <c:v>104</c:v>
                </c:pt>
                <c:pt idx="5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CB-444C-A899-E8A1970F086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Children's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Informational/educational</c:v>
                </c:pt>
                <c:pt idx="1">
                  <c:v>Arts and crafts</c:v>
                </c:pt>
                <c:pt idx="2">
                  <c:v>Entertainment</c:v>
                </c:pt>
                <c:pt idx="3">
                  <c:v>Summer Reading</c:v>
                </c:pt>
                <c:pt idx="4">
                  <c:v>Book Related</c:v>
                </c:pt>
                <c:pt idx="5">
                  <c:v>Other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275</c:v>
                </c:pt>
                <c:pt idx="1">
                  <c:v>369</c:v>
                </c:pt>
                <c:pt idx="2">
                  <c:v>236</c:v>
                </c:pt>
                <c:pt idx="3">
                  <c:v>392</c:v>
                </c:pt>
                <c:pt idx="4">
                  <c:v>339</c:v>
                </c:pt>
                <c:pt idx="5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7CB-444C-A899-E8A1970F08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5838256"/>
        <c:axId val="415840552"/>
      </c:barChart>
      <c:catAx>
        <c:axId val="415838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5840552"/>
        <c:crosses val="autoZero"/>
        <c:auto val="1"/>
        <c:lblAlgn val="ctr"/>
        <c:lblOffset val="100"/>
        <c:noMultiLvlLbl val="0"/>
      </c:catAx>
      <c:valAx>
        <c:axId val="415840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5838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79E-422D-8DA3-C09BF887D9C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79E-422D-8DA3-C09BF887D9C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79E-422D-8DA3-C09BF887D9C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79E-422D-8DA3-C09BF887D9C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79E-422D-8DA3-C09BF887D9C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79E-422D-8DA3-C09BF887D9C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A79E-422D-8DA3-C09BF887D9C0}"/>
              </c:ext>
            </c:extLst>
          </c:dPt>
          <c:dLbls>
            <c:dLbl>
              <c:idx val="1"/>
              <c:layout>
                <c:manualLayout>
                  <c:x val="-2.0616933320454608E-2"/>
                  <c:y val="5.5902709916875607E-3"/>
                </c:manualLayout>
              </c:layout>
              <c:spPr>
                <a:solidFill>
                  <a:prstClr val="white"/>
                </a:solidFill>
                <a:ln w="9525" cap="flat" cmpd="sng" algn="ctr">
                  <a:solidFill>
                    <a:prstClr val="black">
                      <a:lumMod val="25000"/>
                      <a:lumOff val="75000"/>
                    </a:prst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91429"/>
                        <a:gd name="adj2" fmla="val -41327"/>
                      </a:avLst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3-A79E-422D-8DA3-C09BF887D9C0}"/>
                </c:ext>
              </c:extLst>
            </c:dLbl>
            <c:dLbl>
              <c:idx val="3"/>
              <c:spPr>
                <a:solidFill>
                  <a:prstClr val="white"/>
                </a:solidFill>
                <a:ln w="9525" cap="flat" cmpd="sng" algn="ctr">
                  <a:solidFill>
                    <a:prstClr val="black">
                      <a:lumMod val="25000"/>
                      <a:lumOff val="75000"/>
                    </a:prst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30370"/>
                        <a:gd name="adj2" fmla="val -85463"/>
                      </a:avLst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7-A79E-422D-8DA3-C09BF887D9C0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Sheet1!$A$2:$A$8</c:f>
              <c:strCache>
                <c:ptCount val="7"/>
                <c:pt idx="0">
                  <c:v>Website</c:v>
                </c:pt>
                <c:pt idx="1">
                  <c:v>Facebook</c:v>
                </c:pt>
                <c:pt idx="2">
                  <c:v>Newspaper</c:v>
                </c:pt>
                <c:pt idx="3">
                  <c:v>Email newsletter</c:v>
                </c:pt>
                <c:pt idx="4">
                  <c:v>Signs &amp; flyers</c:v>
                </c:pt>
                <c:pt idx="5">
                  <c:v>Word of mouth</c:v>
                </c:pt>
                <c:pt idx="6">
                  <c:v>Library staff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446</c:v>
                </c:pt>
                <c:pt idx="1">
                  <c:v>188</c:v>
                </c:pt>
                <c:pt idx="2">
                  <c:v>80</c:v>
                </c:pt>
                <c:pt idx="3">
                  <c:v>192</c:v>
                </c:pt>
                <c:pt idx="4">
                  <c:v>555</c:v>
                </c:pt>
                <c:pt idx="5">
                  <c:v>148</c:v>
                </c:pt>
                <c:pt idx="6">
                  <c:v>116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CF-42AC-9120-B1A108977900}"/>
            </c:ext>
          </c:extLst>
        </c:ser>
        <c:dLbls>
          <c:dLblPos val="bestFit"/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How old</a:t>
            </a:r>
            <a:r>
              <a:rPr lang="en-US" baseline="0" dirty="0"/>
              <a:t> are you?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BDB-4A15-B202-A94B6B54827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BDB-4A15-B202-A94B6B54827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BDB-4A15-B202-A94B6B54827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BDB-4A15-B202-A94B6B54827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BDB-4A15-B202-A94B6B54827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BDB-4A15-B202-A94B6B548277}"/>
              </c:ext>
            </c:extLst>
          </c:dPt>
          <c:dLbls>
            <c:dLbl>
              <c:idx val="0"/>
              <c:layout>
                <c:manualLayout>
                  <c:x val="-2.3546533250126268E-2"/>
                  <c:y val="-4.6288230774725585E-3"/>
                </c:manualLayout>
              </c:layout>
              <c:spPr>
                <a:xfrm>
                  <a:off x="2163337" y="602134"/>
                  <a:ext cx="1352709" cy="395434"/>
                </a:xfrm>
                <a:solidFill>
                  <a:prstClr val="white"/>
                </a:solidFill>
                <a:ln w="9525" cap="flat" cmpd="sng" algn="ctr">
                  <a:solidFill>
                    <a:prstClr val="black">
                      <a:lumMod val="25000"/>
                      <a:lumOff val="75000"/>
                    </a:prst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22806"/>
                        <a:gd name="adj2" fmla="val 75334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9505911063249757"/>
                      <c:h val="7.206133835228804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BDB-4A15-B202-A94B6B548277}"/>
                </c:ext>
              </c:extLst>
            </c:dLbl>
            <c:dLbl>
              <c:idx val="2"/>
              <c:layout>
                <c:manualLayout>
                  <c:x val="2.7701803823677799E-3"/>
                  <c:y val="5.785914950877126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BDB-4A15-B202-A94B6B548277}"/>
                </c:ext>
              </c:extLst>
            </c:dLbl>
            <c:dLbl>
              <c:idx val="3"/>
              <c:layout>
                <c:manualLayout>
                  <c:x val="-4.9863246882620144E-2"/>
                  <c:y val="8.33172664094015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8661745488477685"/>
                      <c:h val="7.429297030467989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5BDB-4A15-B202-A94B6B548277}"/>
                </c:ext>
              </c:extLst>
            </c:dLbl>
            <c:dLbl>
              <c:idx val="4"/>
              <c:layout>
                <c:manualLayout>
                  <c:x val="6.3714148794458941E-2"/>
                  <c:y val="9.8360463048140293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8661745488477685"/>
                      <c:h val="0.1020653620688901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5BDB-4A15-B202-A94B6B548277}"/>
                </c:ext>
              </c:extLst>
            </c:dLbl>
            <c:dLbl>
              <c:idx val="5"/>
              <c:layout>
                <c:manualLayout>
                  <c:x val="8.4490501662217277E-2"/>
                  <c:y val="2.3143659803508505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006340659333468"/>
                      <c:h val="7.197860432432905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5BDB-4A15-B202-A94B6B548277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Sheet1!$A$2:$A$7</c:f>
              <c:strCache>
                <c:ptCount val="6"/>
                <c:pt idx="0">
                  <c:v>12 or younger</c:v>
                </c:pt>
                <c:pt idx="1">
                  <c:v>13-18</c:v>
                </c:pt>
                <c:pt idx="2">
                  <c:v>19-24</c:v>
                </c:pt>
                <c:pt idx="3">
                  <c:v>25-45</c:v>
                </c:pt>
                <c:pt idx="4">
                  <c:v>46-64</c:v>
                </c:pt>
                <c:pt idx="5">
                  <c:v>65 or older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49</c:v>
                </c:pt>
                <c:pt idx="1">
                  <c:v>53</c:v>
                </c:pt>
                <c:pt idx="2">
                  <c:v>18</c:v>
                </c:pt>
                <c:pt idx="3">
                  <c:v>386</c:v>
                </c:pt>
                <c:pt idx="4">
                  <c:v>262</c:v>
                </c:pt>
                <c:pt idx="5">
                  <c:v>181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44-4970-8767-0D7BE2E3A6BC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What languages,</a:t>
            </a:r>
            <a:r>
              <a:rPr lang="en-US" baseline="0" dirty="0"/>
              <a:t> other than English do you speak at home?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Spanish</c:v>
                </c:pt>
                <c:pt idx="1">
                  <c:v>Russian</c:v>
                </c:pt>
                <c:pt idx="2">
                  <c:v>Chinese</c:v>
                </c:pt>
                <c:pt idx="3">
                  <c:v>Vietnamese</c:v>
                </c:pt>
                <c:pt idx="4">
                  <c:v>French</c:v>
                </c:pt>
                <c:pt idx="5">
                  <c:v>German</c:v>
                </c:pt>
                <c:pt idx="6">
                  <c:v>Korean</c:v>
                </c:pt>
                <c:pt idx="7">
                  <c:v>Other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57</c:v>
                </c:pt>
                <c:pt idx="1">
                  <c:v>18</c:v>
                </c:pt>
                <c:pt idx="2">
                  <c:v>20</c:v>
                </c:pt>
                <c:pt idx="3">
                  <c:v>26</c:v>
                </c:pt>
                <c:pt idx="4">
                  <c:v>15</c:v>
                </c:pt>
                <c:pt idx="5">
                  <c:v>13</c:v>
                </c:pt>
                <c:pt idx="6">
                  <c:v>10</c:v>
                </c:pt>
                <c:pt idx="7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FF-4B8B-84E5-FE11788162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05594728"/>
        <c:axId val="305595056"/>
      </c:barChart>
      <c:catAx>
        <c:axId val="305594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5595056"/>
        <c:crosses val="autoZero"/>
        <c:auto val="1"/>
        <c:lblAlgn val="ctr"/>
        <c:lblOffset val="100"/>
        <c:noMultiLvlLbl val="0"/>
      </c:catAx>
      <c:valAx>
        <c:axId val="3055950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5594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People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Daily</c:v>
                </c:pt>
                <c:pt idx="1">
                  <c:v>Weekly</c:v>
                </c:pt>
                <c:pt idx="2">
                  <c:v>Monthly</c:v>
                </c:pt>
                <c:pt idx="3">
                  <c:v>Occassionally</c:v>
                </c:pt>
                <c:pt idx="4">
                  <c:v>Never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23</c:v>
                </c:pt>
                <c:pt idx="1">
                  <c:v>506</c:v>
                </c:pt>
                <c:pt idx="2">
                  <c:v>272</c:v>
                </c:pt>
                <c:pt idx="3">
                  <c:v>128</c:v>
                </c:pt>
                <c:pt idx="4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ED-4B12-8593-E4B14B4A51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7362208"/>
        <c:axId val="416435368"/>
      </c:barChart>
      <c:catAx>
        <c:axId val="297362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6435368"/>
        <c:crosses val="autoZero"/>
        <c:auto val="1"/>
        <c:lblAlgn val="ctr"/>
        <c:lblOffset val="100"/>
        <c:noMultiLvlLbl val="0"/>
      </c:catAx>
      <c:valAx>
        <c:axId val="416435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7362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Customer Service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Excellent</c:v>
                </c:pt>
                <c:pt idx="1">
                  <c:v>Good</c:v>
                </c:pt>
                <c:pt idx="2">
                  <c:v>Fair</c:v>
                </c:pt>
                <c:pt idx="3">
                  <c:v>Poor</c:v>
                </c:pt>
                <c:pt idx="4">
                  <c:v>Don't know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720</c:v>
                </c:pt>
                <c:pt idx="1">
                  <c:v>174</c:v>
                </c:pt>
                <c:pt idx="2">
                  <c:v>9</c:v>
                </c:pt>
                <c:pt idx="3">
                  <c:v>4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CF-4109-B95C-FF846953E8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01407480"/>
        <c:axId val="301407808"/>
      </c:barChart>
      <c:valAx>
        <c:axId val="3014078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1407480"/>
        <c:crosses val="autoZero"/>
        <c:crossBetween val="between"/>
      </c:valAx>
      <c:catAx>
        <c:axId val="3014074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140780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Library</a:t>
            </a:r>
            <a:r>
              <a:rPr lang="en-US" baseline="0" dirty="0"/>
              <a:t> Building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Excellent</c:v>
                </c:pt>
                <c:pt idx="1">
                  <c:v>Good</c:v>
                </c:pt>
                <c:pt idx="2">
                  <c:v>Fair</c:v>
                </c:pt>
                <c:pt idx="3">
                  <c:v>Poor</c:v>
                </c:pt>
                <c:pt idx="4">
                  <c:v>Don't know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730</c:v>
                </c:pt>
                <c:pt idx="1">
                  <c:v>157</c:v>
                </c:pt>
                <c:pt idx="2">
                  <c:v>22</c:v>
                </c:pt>
                <c:pt idx="3">
                  <c:v>2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32-4A94-8ACE-CDF86775DE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17041768"/>
        <c:axId val="417041440"/>
      </c:barChart>
      <c:catAx>
        <c:axId val="4170417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7041440"/>
        <c:crosses val="autoZero"/>
        <c:auto val="1"/>
        <c:lblAlgn val="ctr"/>
        <c:lblOffset val="100"/>
        <c:noMultiLvlLbl val="0"/>
      </c:catAx>
      <c:valAx>
        <c:axId val="4170414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7041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Hours of Operation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Excellent</c:v>
                </c:pt>
                <c:pt idx="1">
                  <c:v>Good</c:v>
                </c:pt>
                <c:pt idx="2">
                  <c:v>Fair</c:v>
                </c:pt>
                <c:pt idx="3">
                  <c:v>Poor</c:v>
                </c:pt>
                <c:pt idx="4">
                  <c:v>Don't know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424</c:v>
                </c:pt>
                <c:pt idx="1">
                  <c:v>375</c:v>
                </c:pt>
                <c:pt idx="2">
                  <c:v>93</c:v>
                </c:pt>
                <c:pt idx="3">
                  <c:v>13</c:v>
                </c:pt>
                <c:pt idx="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F7-4DBB-8D0F-30B030338F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28844432"/>
        <c:axId val="305797608"/>
      </c:barChart>
      <c:catAx>
        <c:axId val="2288444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5797608"/>
        <c:crosses val="autoZero"/>
        <c:auto val="1"/>
        <c:lblAlgn val="ctr"/>
        <c:lblOffset val="100"/>
        <c:noMultiLvlLbl val="0"/>
      </c:catAx>
      <c:valAx>
        <c:axId val="3057976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8844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Overall</a:t>
            </a:r>
            <a:r>
              <a:rPr lang="en-US" baseline="0" dirty="0"/>
              <a:t> Rating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Excellent</c:v>
                </c:pt>
                <c:pt idx="1">
                  <c:v>Good</c:v>
                </c:pt>
                <c:pt idx="2">
                  <c:v>Fair</c:v>
                </c:pt>
                <c:pt idx="3">
                  <c:v>Poor</c:v>
                </c:pt>
                <c:pt idx="4">
                  <c:v>Don't Know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693</c:v>
                </c:pt>
                <c:pt idx="1">
                  <c:v>205</c:v>
                </c:pt>
                <c:pt idx="2">
                  <c:v>14</c:v>
                </c:pt>
                <c:pt idx="3">
                  <c:v>3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71-40D8-BEC6-DD0EBA58CF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05236680"/>
        <c:axId val="305238320"/>
      </c:barChart>
      <c:catAx>
        <c:axId val="3052366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5238320"/>
        <c:crosses val="autoZero"/>
        <c:auto val="1"/>
        <c:lblAlgn val="ctr"/>
        <c:lblOffset val="100"/>
        <c:noMultiLvlLbl val="0"/>
      </c:catAx>
      <c:valAx>
        <c:axId val="3052383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5236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Service</a:t>
            </a:r>
            <a:r>
              <a:rPr lang="en-US" baseline="0" dirty="0"/>
              <a:t> Improvement Comments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More Open Hours</c:v>
                </c:pt>
                <c:pt idx="1">
                  <c:v>Larger Facility</c:v>
                </c:pt>
                <c:pt idx="2">
                  <c:v>Programs</c:v>
                </c:pt>
                <c:pt idx="3">
                  <c:v>Collection </c:v>
                </c:pt>
                <c:pt idx="4">
                  <c:v>Downloadables</c:v>
                </c:pt>
                <c:pt idx="5">
                  <c:v>Network Issues</c:v>
                </c:pt>
                <c:pt idx="6">
                  <c:v>Comfortable Chairs</c:v>
                </c:pt>
                <c:pt idx="7">
                  <c:v>Coffee and Snacks</c:v>
                </c:pt>
                <c:pt idx="8">
                  <c:v>Other</c:v>
                </c:pt>
                <c:pt idx="9">
                  <c:v>No Suggestions/Positive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84</c:v>
                </c:pt>
                <c:pt idx="1">
                  <c:v>63</c:v>
                </c:pt>
                <c:pt idx="2">
                  <c:v>57</c:v>
                </c:pt>
                <c:pt idx="3">
                  <c:v>27</c:v>
                </c:pt>
                <c:pt idx="4">
                  <c:v>21</c:v>
                </c:pt>
                <c:pt idx="5">
                  <c:v>11</c:v>
                </c:pt>
                <c:pt idx="6">
                  <c:v>10</c:v>
                </c:pt>
                <c:pt idx="7">
                  <c:v>9</c:v>
                </c:pt>
                <c:pt idx="8">
                  <c:v>41</c:v>
                </c:pt>
                <c:pt idx="9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D3-4AEC-8052-759BEB71C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2970752"/>
        <c:axId val="422969768"/>
      </c:barChart>
      <c:catAx>
        <c:axId val="4229707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2969768"/>
        <c:crosses val="autoZero"/>
        <c:auto val="1"/>
        <c:lblAlgn val="ctr"/>
        <c:lblOffset val="100"/>
        <c:noMultiLvlLbl val="0"/>
      </c:catAx>
      <c:valAx>
        <c:axId val="4229697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2970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What do</a:t>
            </a:r>
            <a:r>
              <a:rPr lang="en-US" baseline="0" dirty="0"/>
              <a:t> you wish the library provided that it does not provide now?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More Programs</c:v>
                </c:pt>
                <c:pt idx="1">
                  <c:v>Facility Improvements</c:v>
                </c:pt>
                <c:pt idx="2">
                  <c:v>Larger Collection</c:v>
                </c:pt>
                <c:pt idx="3">
                  <c:v>Coffee</c:v>
                </c:pt>
                <c:pt idx="4">
                  <c:v>More E-books</c:v>
                </c:pt>
                <c:pt idx="5">
                  <c:v>More Open Hours</c:v>
                </c:pt>
                <c:pt idx="6">
                  <c:v>Network Improvements</c:v>
                </c:pt>
                <c:pt idx="7">
                  <c:v>More Cultural Passes</c:v>
                </c:pt>
                <c:pt idx="8">
                  <c:v>Other</c:v>
                </c:pt>
                <c:pt idx="9">
                  <c:v>I don't know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66</c:v>
                </c:pt>
                <c:pt idx="1">
                  <c:v>52</c:v>
                </c:pt>
                <c:pt idx="2">
                  <c:v>33</c:v>
                </c:pt>
                <c:pt idx="3">
                  <c:v>12</c:v>
                </c:pt>
                <c:pt idx="4">
                  <c:v>11</c:v>
                </c:pt>
                <c:pt idx="5">
                  <c:v>7</c:v>
                </c:pt>
                <c:pt idx="6">
                  <c:v>5</c:v>
                </c:pt>
                <c:pt idx="7">
                  <c:v>4</c:v>
                </c:pt>
                <c:pt idx="8">
                  <c:v>37</c:v>
                </c:pt>
                <c:pt idx="9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A4-4F78-9362-17447A235A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94330984"/>
        <c:axId val="294330656"/>
      </c:barChart>
      <c:catAx>
        <c:axId val="2943309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4330656"/>
        <c:crosses val="autoZero"/>
        <c:auto val="1"/>
        <c:lblAlgn val="ctr"/>
        <c:lblOffset val="100"/>
        <c:noMultiLvlLbl val="0"/>
      </c:catAx>
      <c:valAx>
        <c:axId val="2943306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4330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How important is each of the following library services to you?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Very Important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Sheet1!$A$2:$A$18</c:f>
              <c:strCache>
                <c:ptCount val="17"/>
                <c:pt idx="0">
                  <c:v>Materials</c:v>
                </c:pt>
                <c:pt idx="1">
                  <c:v>Newspapers/Magazines</c:v>
                </c:pt>
                <c:pt idx="2">
                  <c:v>Downloadables</c:v>
                </c:pt>
                <c:pt idx="3">
                  <c:v>Inter-library loans</c:v>
                </c:pt>
                <c:pt idx="4">
                  <c:v>Online Services</c:v>
                </c:pt>
                <c:pt idx="5">
                  <c:v>Reference</c:v>
                </c:pt>
                <c:pt idx="6">
                  <c:v>Copier/Scanner/Printer</c:v>
                </c:pt>
                <c:pt idx="7">
                  <c:v>Computers</c:v>
                </c:pt>
                <c:pt idx="8">
                  <c:v>WiFi</c:v>
                </c:pt>
                <c:pt idx="9">
                  <c:v>Help using technology</c:v>
                </c:pt>
                <c:pt idx="10">
                  <c:v>Read/study/work areas</c:v>
                </c:pt>
                <c:pt idx="11">
                  <c:v>Community Room</c:v>
                </c:pt>
                <c:pt idx="12">
                  <c:v>Adult programs</c:v>
                </c:pt>
                <c:pt idx="13">
                  <c:v>Children's programs</c:v>
                </c:pt>
                <c:pt idx="14">
                  <c:v>Homebound</c:v>
                </c:pt>
                <c:pt idx="15">
                  <c:v>Ballot drop off</c:v>
                </c:pt>
                <c:pt idx="16">
                  <c:v>Overall library services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724</c:v>
                </c:pt>
                <c:pt idx="1">
                  <c:v>109</c:v>
                </c:pt>
                <c:pt idx="2">
                  <c:v>283</c:v>
                </c:pt>
                <c:pt idx="3">
                  <c:v>472</c:v>
                </c:pt>
                <c:pt idx="4">
                  <c:v>467</c:v>
                </c:pt>
                <c:pt idx="5">
                  <c:v>328</c:v>
                </c:pt>
                <c:pt idx="6">
                  <c:v>162</c:v>
                </c:pt>
                <c:pt idx="7">
                  <c:v>238</c:v>
                </c:pt>
                <c:pt idx="8">
                  <c:v>362</c:v>
                </c:pt>
                <c:pt idx="9">
                  <c:v>188</c:v>
                </c:pt>
                <c:pt idx="10">
                  <c:v>339</c:v>
                </c:pt>
                <c:pt idx="11">
                  <c:v>340</c:v>
                </c:pt>
                <c:pt idx="12">
                  <c:v>243</c:v>
                </c:pt>
                <c:pt idx="13">
                  <c:v>452</c:v>
                </c:pt>
                <c:pt idx="14">
                  <c:v>170</c:v>
                </c:pt>
                <c:pt idx="15">
                  <c:v>398</c:v>
                </c:pt>
                <c:pt idx="16">
                  <c:v>722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DC-4B9C-A94F-B4E159CBCCF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Important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Sheet1!$A$2:$A$18</c:f>
              <c:strCache>
                <c:ptCount val="17"/>
                <c:pt idx="0">
                  <c:v>Materials</c:v>
                </c:pt>
                <c:pt idx="1">
                  <c:v>Newspapers/Magazines</c:v>
                </c:pt>
                <c:pt idx="2">
                  <c:v>Downloadables</c:v>
                </c:pt>
                <c:pt idx="3">
                  <c:v>Inter-library loans</c:v>
                </c:pt>
                <c:pt idx="4">
                  <c:v>Online Services</c:v>
                </c:pt>
                <c:pt idx="5">
                  <c:v>Reference</c:v>
                </c:pt>
                <c:pt idx="6">
                  <c:v>Copier/Scanner/Printer</c:v>
                </c:pt>
                <c:pt idx="7">
                  <c:v>Computers</c:v>
                </c:pt>
                <c:pt idx="8">
                  <c:v>WiFi</c:v>
                </c:pt>
                <c:pt idx="9">
                  <c:v>Help using technology</c:v>
                </c:pt>
                <c:pt idx="10">
                  <c:v>Read/study/work areas</c:v>
                </c:pt>
                <c:pt idx="11">
                  <c:v>Community Room</c:v>
                </c:pt>
                <c:pt idx="12">
                  <c:v>Adult programs</c:v>
                </c:pt>
                <c:pt idx="13">
                  <c:v>Children's programs</c:v>
                </c:pt>
                <c:pt idx="14">
                  <c:v>Homebound</c:v>
                </c:pt>
                <c:pt idx="15">
                  <c:v>Ballot drop off</c:v>
                </c:pt>
                <c:pt idx="16">
                  <c:v>Overall library services</c:v>
                </c:pt>
              </c:strCache>
            </c:strRef>
          </c:cat>
          <c:val>
            <c:numRef>
              <c:f>Sheet1!$C$2:$C$18</c:f>
              <c:numCache>
                <c:formatCode>General</c:formatCode>
                <c:ptCount val="17"/>
                <c:pt idx="0">
                  <c:v>128</c:v>
                </c:pt>
                <c:pt idx="1">
                  <c:v>171</c:v>
                </c:pt>
                <c:pt idx="2">
                  <c:v>185</c:v>
                </c:pt>
                <c:pt idx="3">
                  <c:v>159</c:v>
                </c:pt>
                <c:pt idx="4">
                  <c:v>223</c:v>
                </c:pt>
                <c:pt idx="5">
                  <c:v>306</c:v>
                </c:pt>
                <c:pt idx="6">
                  <c:v>187</c:v>
                </c:pt>
                <c:pt idx="7">
                  <c:v>186</c:v>
                </c:pt>
                <c:pt idx="8">
                  <c:v>182</c:v>
                </c:pt>
                <c:pt idx="9">
                  <c:v>198</c:v>
                </c:pt>
                <c:pt idx="10">
                  <c:v>219</c:v>
                </c:pt>
                <c:pt idx="11">
                  <c:v>242</c:v>
                </c:pt>
                <c:pt idx="12">
                  <c:v>237</c:v>
                </c:pt>
                <c:pt idx="13">
                  <c:v>196</c:v>
                </c:pt>
                <c:pt idx="14">
                  <c:v>190</c:v>
                </c:pt>
                <c:pt idx="15">
                  <c:v>222</c:v>
                </c:pt>
                <c:pt idx="16">
                  <c:v>156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DC-4B9C-A94F-B4E159CBCCF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Somewhat Important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Sheet1!$A$2:$A$18</c:f>
              <c:strCache>
                <c:ptCount val="17"/>
                <c:pt idx="0">
                  <c:v>Materials</c:v>
                </c:pt>
                <c:pt idx="1">
                  <c:v>Newspapers/Magazines</c:v>
                </c:pt>
                <c:pt idx="2">
                  <c:v>Downloadables</c:v>
                </c:pt>
                <c:pt idx="3">
                  <c:v>Inter-library loans</c:v>
                </c:pt>
                <c:pt idx="4">
                  <c:v>Online Services</c:v>
                </c:pt>
                <c:pt idx="5">
                  <c:v>Reference</c:v>
                </c:pt>
                <c:pt idx="6">
                  <c:v>Copier/Scanner/Printer</c:v>
                </c:pt>
                <c:pt idx="7">
                  <c:v>Computers</c:v>
                </c:pt>
                <c:pt idx="8">
                  <c:v>WiFi</c:v>
                </c:pt>
                <c:pt idx="9">
                  <c:v>Help using technology</c:v>
                </c:pt>
                <c:pt idx="10">
                  <c:v>Read/study/work areas</c:v>
                </c:pt>
                <c:pt idx="11">
                  <c:v>Community Room</c:v>
                </c:pt>
                <c:pt idx="12">
                  <c:v>Adult programs</c:v>
                </c:pt>
                <c:pt idx="13">
                  <c:v>Children's programs</c:v>
                </c:pt>
                <c:pt idx="14">
                  <c:v>Homebound</c:v>
                </c:pt>
                <c:pt idx="15">
                  <c:v>Ballot drop off</c:v>
                </c:pt>
                <c:pt idx="16">
                  <c:v>Overall library services</c:v>
                </c:pt>
              </c:strCache>
            </c:strRef>
          </c:cat>
          <c:val>
            <c:numRef>
              <c:f>Sheet1!$D$2:$D$18</c:f>
              <c:numCache>
                <c:formatCode>General</c:formatCode>
                <c:ptCount val="17"/>
                <c:pt idx="0">
                  <c:v>44</c:v>
                </c:pt>
                <c:pt idx="1">
                  <c:v>239</c:v>
                </c:pt>
                <c:pt idx="2">
                  <c:v>192</c:v>
                </c:pt>
                <c:pt idx="3">
                  <c:v>102</c:v>
                </c:pt>
                <c:pt idx="4">
                  <c:v>104</c:v>
                </c:pt>
                <c:pt idx="5">
                  <c:v>155</c:v>
                </c:pt>
                <c:pt idx="6">
                  <c:v>186</c:v>
                </c:pt>
                <c:pt idx="7">
                  <c:v>174</c:v>
                </c:pt>
                <c:pt idx="8">
                  <c:v>140</c:v>
                </c:pt>
                <c:pt idx="9">
                  <c:v>173</c:v>
                </c:pt>
                <c:pt idx="10">
                  <c:v>182</c:v>
                </c:pt>
                <c:pt idx="11">
                  <c:v>158</c:v>
                </c:pt>
                <c:pt idx="12">
                  <c:v>213</c:v>
                </c:pt>
                <c:pt idx="13">
                  <c:v>82</c:v>
                </c:pt>
                <c:pt idx="14">
                  <c:v>113</c:v>
                </c:pt>
                <c:pt idx="15">
                  <c:v>121</c:v>
                </c:pt>
                <c:pt idx="16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DC-4B9C-A94F-B4E159CBCCF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Not Important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Sheet1!$A$2:$A$18</c:f>
              <c:strCache>
                <c:ptCount val="17"/>
                <c:pt idx="0">
                  <c:v>Materials</c:v>
                </c:pt>
                <c:pt idx="1">
                  <c:v>Newspapers/Magazines</c:v>
                </c:pt>
                <c:pt idx="2">
                  <c:v>Downloadables</c:v>
                </c:pt>
                <c:pt idx="3">
                  <c:v>Inter-library loans</c:v>
                </c:pt>
                <c:pt idx="4">
                  <c:v>Online Services</c:v>
                </c:pt>
                <c:pt idx="5">
                  <c:v>Reference</c:v>
                </c:pt>
                <c:pt idx="6">
                  <c:v>Copier/Scanner/Printer</c:v>
                </c:pt>
                <c:pt idx="7">
                  <c:v>Computers</c:v>
                </c:pt>
                <c:pt idx="8">
                  <c:v>WiFi</c:v>
                </c:pt>
                <c:pt idx="9">
                  <c:v>Help using technology</c:v>
                </c:pt>
                <c:pt idx="10">
                  <c:v>Read/study/work areas</c:v>
                </c:pt>
                <c:pt idx="11">
                  <c:v>Community Room</c:v>
                </c:pt>
                <c:pt idx="12">
                  <c:v>Adult programs</c:v>
                </c:pt>
                <c:pt idx="13">
                  <c:v>Children's programs</c:v>
                </c:pt>
                <c:pt idx="14">
                  <c:v>Homebound</c:v>
                </c:pt>
                <c:pt idx="15">
                  <c:v>Ballot drop off</c:v>
                </c:pt>
                <c:pt idx="16">
                  <c:v>Overall library services</c:v>
                </c:pt>
              </c:strCache>
            </c:strRef>
          </c:cat>
          <c:val>
            <c:numRef>
              <c:f>Sheet1!$E$2:$E$18</c:f>
              <c:numCache>
                <c:formatCode>General</c:formatCode>
                <c:ptCount val="17"/>
                <c:pt idx="0">
                  <c:v>14</c:v>
                </c:pt>
                <c:pt idx="1">
                  <c:v>227</c:v>
                </c:pt>
                <c:pt idx="2">
                  <c:v>179</c:v>
                </c:pt>
                <c:pt idx="3">
                  <c:v>87</c:v>
                </c:pt>
                <c:pt idx="4">
                  <c:v>78</c:v>
                </c:pt>
                <c:pt idx="5">
                  <c:v>79</c:v>
                </c:pt>
                <c:pt idx="6">
                  <c:v>299</c:v>
                </c:pt>
                <c:pt idx="7">
                  <c:v>247</c:v>
                </c:pt>
                <c:pt idx="8">
                  <c:v>171</c:v>
                </c:pt>
                <c:pt idx="9">
                  <c:v>264</c:v>
                </c:pt>
                <c:pt idx="10">
                  <c:v>117</c:v>
                </c:pt>
                <c:pt idx="11">
                  <c:v>108</c:v>
                </c:pt>
                <c:pt idx="12">
                  <c:v>137</c:v>
                </c:pt>
                <c:pt idx="13">
                  <c:v>91</c:v>
                </c:pt>
                <c:pt idx="14">
                  <c:v>184</c:v>
                </c:pt>
                <c:pt idx="15">
                  <c:v>83</c:v>
                </c:pt>
                <c:pt idx="1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9DC-4B9C-A94F-B4E159CBCCF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Not Applicable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Sheet1!$A$2:$A$18</c:f>
              <c:strCache>
                <c:ptCount val="17"/>
                <c:pt idx="0">
                  <c:v>Materials</c:v>
                </c:pt>
                <c:pt idx="1">
                  <c:v>Newspapers/Magazines</c:v>
                </c:pt>
                <c:pt idx="2">
                  <c:v>Downloadables</c:v>
                </c:pt>
                <c:pt idx="3">
                  <c:v>Inter-library loans</c:v>
                </c:pt>
                <c:pt idx="4">
                  <c:v>Online Services</c:v>
                </c:pt>
                <c:pt idx="5">
                  <c:v>Reference</c:v>
                </c:pt>
                <c:pt idx="6">
                  <c:v>Copier/Scanner/Printer</c:v>
                </c:pt>
                <c:pt idx="7">
                  <c:v>Computers</c:v>
                </c:pt>
                <c:pt idx="8">
                  <c:v>WiFi</c:v>
                </c:pt>
                <c:pt idx="9">
                  <c:v>Help using technology</c:v>
                </c:pt>
                <c:pt idx="10">
                  <c:v>Read/study/work areas</c:v>
                </c:pt>
                <c:pt idx="11">
                  <c:v>Community Room</c:v>
                </c:pt>
                <c:pt idx="12">
                  <c:v>Adult programs</c:v>
                </c:pt>
                <c:pt idx="13">
                  <c:v>Children's programs</c:v>
                </c:pt>
                <c:pt idx="14">
                  <c:v>Homebound</c:v>
                </c:pt>
                <c:pt idx="15">
                  <c:v>Ballot drop off</c:v>
                </c:pt>
                <c:pt idx="16">
                  <c:v>Overall library services</c:v>
                </c:pt>
              </c:strCache>
            </c:strRef>
          </c:cat>
          <c:val>
            <c:numRef>
              <c:f>Sheet1!$F$2:$F$18</c:f>
              <c:numCache>
                <c:formatCode>General</c:formatCode>
                <c:ptCount val="17"/>
                <c:pt idx="0">
                  <c:v>2</c:v>
                </c:pt>
                <c:pt idx="1">
                  <c:v>28</c:v>
                </c:pt>
                <c:pt idx="2">
                  <c:v>47</c:v>
                </c:pt>
                <c:pt idx="3">
                  <c:v>69</c:v>
                </c:pt>
                <c:pt idx="4">
                  <c:v>24</c:v>
                </c:pt>
                <c:pt idx="5">
                  <c:v>26</c:v>
                </c:pt>
                <c:pt idx="6">
                  <c:v>57</c:v>
                </c:pt>
                <c:pt idx="7">
                  <c:v>46</c:v>
                </c:pt>
                <c:pt idx="8">
                  <c:v>34</c:v>
                </c:pt>
                <c:pt idx="9">
                  <c:v>69</c:v>
                </c:pt>
                <c:pt idx="10">
                  <c:v>34</c:v>
                </c:pt>
                <c:pt idx="11">
                  <c:v>38</c:v>
                </c:pt>
                <c:pt idx="12">
                  <c:v>55</c:v>
                </c:pt>
                <c:pt idx="13">
                  <c:v>74</c:v>
                </c:pt>
                <c:pt idx="14">
                  <c:v>219</c:v>
                </c:pt>
                <c:pt idx="15">
                  <c:v>67</c:v>
                </c:pt>
                <c:pt idx="1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9DC-4B9C-A94F-B4E159CBCC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8362624"/>
        <c:axId val="428359016"/>
      </c:barChart>
      <c:catAx>
        <c:axId val="428362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8359016"/>
        <c:crosses val="autoZero"/>
        <c:auto val="1"/>
        <c:lblAlgn val="ctr"/>
        <c:lblOffset val="100"/>
        <c:noMultiLvlLbl val="0"/>
      </c:catAx>
      <c:valAx>
        <c:axId val="428359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8362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AA0D-46D5-4674-94E2-51653DF282CD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F953-77AB-44A7-9C8F-D9B1918F9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71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AA0D-46D5-4674-94E2-51653DF282CD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F953-77AB-44A7-9C8F-D9B1918F9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952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AA0D-46D5-4674-94E2-51653DF282CD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F953-77AB-44A7-9C8F-D9B1918F9AC1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88024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AA0D-46D5-4674-94E2-51653DF282CD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F953-77AB-44A7-9C8F-D9B1918F9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9190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AA0D-46D5-4674-94E2-51653DF282CD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F953-77AB-44A7-9C8F-D9B1918F9AC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99027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AA0D-46D5-4674-94E2-51653DF282CD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F953-77AB-44A7-9C8F-D9B1918F9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6186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AA0D-46D5-4674-94E2-51653DF282CD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F953-77AB-44A7-9C8F-D9B1918F9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2823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AA0D-46D5-4674-94E2-51653DF282CD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F953-77AB-44A7-9C8F-D9B1918F9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026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AA0D-46D5-4674-94E2-51653DF282CD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F953-77AB-44A7-9C8F-D9B1918F9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339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AA0D-46D5-4674-94E2-51653DF282CD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F953-77AB-44A7-9C8F-D9B1918F9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071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AA0D-46D5-4674-94E2-51653DF282CD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F953-77AB-44A7-9C8F-D9B1918F9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663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AA0D-46D5-4674-94E2-51653DF282CD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F953-77AB-44A7-9C8F-D9B1918F9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498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AA0D-46D5-4674-94E2-51653DF282CD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F953-77AB-44A7-9C8F-D9B1918F9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527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AA0D-46D5-4674-94E2-51653DF282CD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F953-77AB-44A7-9C8F-D9B1918F9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214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AA0D-46D5-4674-94E2-51653DF282CD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F953-77AB-44A7-9C8F-D9B1918F9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041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AA0D-46D5-4674-94E2-51653DF282CD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F953-77AB-44A7-9C8F-D9B1918F9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985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BAA0D-46D5-4674-94E2-51653DF282CD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012F953-77AB-44A7-9C8F-D9B1918F9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651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  <p:sldLayoutId id="2147483813" r:id="rId14"/>
    <p:sldLayoutId id="2147483814" r:id="rId15"/>
    <p:sldLayoutId id="214748381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A2D24-BD55-48E7-8404-FCBB05DB49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Happy Valley Library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767F3A-F740-454E-BBFA-B77821D56B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4000" dirty="0"/>
              <a:t>2018 Survey</a:t>
            </a:r>
          </a:p>
          <a:p>
            <a:r>
              <a:rPr lang="en-US" sz="4000" dirty="0"/>
              <a:t>960 Responses</a:t>
            </a:r>
          </a:p>
        </p:txBody>
      </p:sp>
    </p:spTree>
    <p:extLst>
      <p:ext uri="{BB962C8B-B14F-4D97-AF65-F5344CB8AC3E}">
        <p14:creationId xmlns:p14="http://schemas.microsoft.com/office/powerpoint/2010/main" val="2430181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7F074-DA97-4264-8EED-B74C3B666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930" y="365125"/>
            <a:ext cx="10407869" cy="511437"/>
          </a:xfrm>
        </p:spPr>
        <p:txBody>
          <a:bodyPr>
            <a:normAutofit fontScale="90000"/>
          </a:bodyPr>
          <a:lstStyle/>
          <a:p>
            <a:r>
              <a:rPr lang="en-US" dirty="0"/>
              <a:t>Library Survey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F42375CF-0970-44DC-9FE5-807E798B4F0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1621218"/>
              </p:ext>
            </p:extLst>
          </p:nvPr>
        </p:nvGraphicFramePr>
        <p:xfrm>
          <a:off x="258266" y="1779940"/>
          <a:ext cx="4432397" cy="43067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AC78CC2F-1311-41F5-B0EC-C6F89A508A1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62817462"/>
              </p:ext>
            </p:extLst>
          </p:nvPr>
        </p:nvGraphicFramePr>
        <p:xfrm>
          <a:off x="5800507" y="1779940"/>
          <a:ext cx="5053630" cy="4397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DBE08B56-F577-4375-BD27-54697D643922}"/>
              </a:ext>
            </a:extLst>
          </p:cNvPr>
          <p:cNvSpPr txBox="1"/>
          <p:nvPr/>
        </p:nvSpPr>
        <p:spPr>
          <a:xfrm>
            <a:off x="838200" y="1336916"/>
            <a:ext cx="5121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Do you have a library card?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DD3B9B6-3B49-4368-A63A-45ED1D236773}"/>
              </a:ext>
            </a:extLst>
          </p:cNvPr>
          <p:cNvSpPr txBox="1"/>
          <p:nvPr/>
        </p:nvSpPr>
        <p:spPr>
          <a:xfrm>
            <a:off x="6505502" y="1336916"/>
            <a:ext cx="3873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 often do you visit the library?</a:t>
            </a:r>
          </a:p>
        </p:txBody>
      </p:sp>
    </p:spTree>
    <p:extLst>
      <p:ext uri="{BB962C8B-B14F-4D97-AF65-F5344CB8AC3E}">
        <p14:creationId xmlns:p14="http://schemas.microsoft.com/office/powerpoint/2010/main" val="1182628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AFB9E-1A1D-45BB-99A2-FB90D2778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20983"/>
            <a:ext cx="10515600" cy="606030"/>
          </a:xfrm>
        </p:spPr>
        <p:txBody>
          <a:bodyPr>
            <a:normAutofit fontScale="90000"/>
          </a:bodyPr>
          <a:lstStyle/>
          <a:p>
            <a:r>
              <a:rPr lang="en-US" dirty="0"/>
              <a:t>Library Survey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1FE9D5E-33C9-4F4D-899E-C2FA482F87BC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71598320"/>
              </p:ext>
            </p:extLst>
          </p:nvPr>
        </p:nvGraphicFramePr>
        <p:xfrm>
          <a:off x="421991" y="1349529"/>
          <a:ext cx="5146390" cy="2112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84E22C0F-CA4E-4E78-92E5-CB62EE8BA14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12077446"/>
              </p:ext>
            </p:extLst>
          </p:nvPr>
        </p:nvGraphicFramePr>
        <p:xfrm>
          <a:off x="6172200" y="1349529"/>
          <a:ext cx="5181600" cy="2112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EB36C943-4802-4190-A41E-19D22F30A3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59648629"/>
              </p:ext>
            </p:extLst>
          </p:nvPr>
        </p:nvGraphicFramePr>
        <p:xfrm>
          <a:off x="567158" y="3802284"/>
          <a:ext cx="5001223" cy="23360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14F80312-7DCA-49FD-A7B8-B7CB03A405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87767676"/>
              </p:ext>
            </p:extLst>
          </p:nvPr>
        </p:nvGraphicFramePr>
        <p:xfrm>
          <a:off x="6172200" y="3755985"/>
          <a:ext cx="5181600" cy="2382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369561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76428-7BF1-4130-8E74-10B955EC3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3447"/>
          </a:xfrm>
        </p:spPr>
        <p:txBody>
          <a:bodyPr>
            <a:normAutofit/>
          </a:bodyPr>
          <a:lstStyle/>
          <a:p>
            <a:r>
              <a:rPr lang="en-US" dirty="0"/>
              <a:t>Library Survey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7F8F38D-1293-4AD2-8DF8-71A23043A76C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53025411"/>
              </p:ext>
            </p:extLst>
          </p:nvPr>
        </p:nvGraphicFramePr>
        <p:xfrm>
          <a:off x="383908" y="1232704"/>
          <a:ext cx="5046651" cy="4944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D42594CF-3CDF-4124-A8A4-A20D8C30866F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85064825"/>
              </p:ext>
            </p:extLst>
          </p:nvPr>
        </p:nvGraphicFramePr>
        <p:xfrm>
          <a:off x="6254217" y="614253"/>
          <a:ext cx="5193233" cy="5562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0135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D61D6-2E1D-4244-B405-8A30500C8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6125"/>
          </a:xfrm>
        </p:spPr>
        <p:txBody>
          <a:bodyPr>
            <a:normAutofit fontScale="90000"/>
          </a:bodyPr>
          <a:lstStyle/>
          <a:p>
            <a:r>
              <a:rPr lang="en-US" dirty="0"/>
              <a:t>Library Survey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7D09F05-5128-425D-A8C4-CA1C73B06F68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60769442"/>
              </p:ext>
            </p:extLst>
          </p:nvPr>
        </p:nvGraphicFramePr>
        <p:xfrm>
          <a:off x="457201" y="1053296"/>
          <a:ext cx="11308466" cy="5278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1563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28089-75AD-4032-ABDB-30B8D7AC8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3608157" cy="572424"/>
          </a:xfrm>
        </p:spPr>
        <p:txBody>
          <a:bodyPr>
            <a:normAutofit fontScale="90000"/>
          </a:bodyPr>
          <a:lstStyle/>
          <a:p>
            <a:r>
              <a:rPr lang="en-US" dirty="0"/>
              <a:t>Library Survey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3E6829B-CFE6-4DCF-96E4-E6510FDD0BEE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84675977"/>
              </p:ext>
            </p:extLst>
          </p:nvPr>
        </p:nvGraphicFramePr>
        <p:xfrm>
          <a:off x="537472" y="1019176"/>
          <a:ext cx="5741175" cy="5157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E7BD1C48-E5B3-4560-98A6-19B6AB63190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58446597"/>
              </p:ext>
            </p:extLst>
          </p:nvPr>
        </p:nvGraphicFramePr>
        <p:xfrm>
          <a:off x="6645105" y="1633356"/>
          <a:ext cx="4927988" cy="4543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60C705F8-CB68-46B3-B282-0F84078AF588}"/>
              </a:ext>
            </a:extLst>
          </p:cNvPr>
          <p:cNvSpPr txBox="1"/>
          <p:nvPr/>
        </p:nvSpPr>
        <p:spPr>
          <a:xfrm>
            <a:off x="7077875" y="516530"/>
            <a:ext cx="4083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 do you find out about programs?</a:t>
            </a:r>
          </a:p>
        </p:txBody>
      </p:sp>
    </p:spTree>
    <p:extLst>
      <p:ext uri="{BB962C8B-B14F-4D97-AF65-F5344CB8AC3E}">
        <p14:creationId xmlns:p14="http://schemas.microsoft.com/office/powerpoint/2010/main" val="3770494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2916C-3256-4A18-AE79-2DD33D1C0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8723"/>
          </a:xfrm>
        </p:spPr>
        <p:txBody>
          <a:bodyPr>
            <a:normAutofit fontScale="90000"/>
          </a:bodyPr>
          <a:lstStyle/>
          <a:p>
            <a:r>
              <a:rPr lang="en-US" dirty="0"/>
              <a:t>Library Survey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B9E7B77-01CB-420C-BE94-AA00B2C5A54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86631910"/>
              </p:ext>
            </p:extLst>
          </p:nvPr>
        </p:nvGraphicFramePr>
        <p:xfrm>
          <a:off x="838200" y="1140107"/>
          <a:ext cx="4584539" cy="5487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740D2708-F476-4117-A267-FB77690C39B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48910296"/>
              </p:ext>
            </p:extLst>
          </p:nvPr>
        </p:nvGraphicFramePr>
        <p:xfrm>
          <a:off x="6188660" y="1140107"/>
          <a:ext cx="5165140" cy="4192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271FFCF-94B2-4424-86BD-0069D2F0A858}"/>
              </a:ext>
            </a:extLst>
          </p:cNvPr>
          <p:cNvSpPr txBox="1"/>
          <p:nvPr/>
        </p:nvSpPr>
        <p:spPr>
          <a:xfrm>
            <a:off x="8003893" y="5584785"/>
            <a:ext cx="411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20% of total responses</a:t>
            </a:r>
          </a:p>
        </p:txBody>
      </p:sp>
    </p:spTree>
    <p:extLst>
      <p:ext uri="{BB962C8B-B14F-4D97-AF65-F5344CB8AC3E}">
        <p14:creationId xmlns:p14="http://schemas.microsoft.com/office/powerpoint/2010/main" val="164586496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211</TotalTime>
  <Words>114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Happy Valley Library</vt:lpstr>
      <vt:lpstr>Library Survey</vt:lpstr>
      <vt:lpstr>Library Survey</vt:lpstr>
      <vt:lpstr>Library Survey</vt:lpstr>
      <vt:lpstr>Library Survey</vt:lpstr>
      <vt:lpstr>Library Survey</vt:lpstr>
      <vt:lpstr>Library Survey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Happy Valley Library</dc:title>
  <dc:creator>Doris Grolbert</dc:creator>
  <cp:lastModifiedBy>Doris Grolbert</cp:lastModifiedBy>
  <cp:revision>29</cp:revision>
  <cp:lastPrinted>2018-04-05T18:39:40Z</cp:lastPrinted>
  <dcterms:created xsi:type="dcterms:W3CDTF">2018-04-04T21:05:50Z</dcterms:created>
  <dcterms:modified xsi:type="dcterms:W3CDTF">2018-04-11T00:57:39Z</dcterms:modified>
</cp:coreProperties>
</file>